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3" autoAdjust="0"/>
    <p:restoredTop sz="91921" autoAdjust="0"/>
  </p:normalViewPr>
  <p:slideViewPr>
    <p:cSldViewPr snapToGrid="0">
      <p:cViewPr varScale="1">
        <p:scale>
          <a:sx n="68" d="100"/>
          <a:sy n="68" d="100"/>
        </p:scale>
        <p:origin x="7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4FD8B-03A7-4A6A-A93F-472E00F59430}" type="datetimeFigureOut">
              <a:rPr lang="en-US" smtClean="0"/>
              <a:t>8/27/2018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A87BD-5DA5-4B98-BF49-9B2D9B175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505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A87BD-5DA5-4B98-BF49-9B2D9B1759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945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http://www.youthpolicy.org/factsheets/country/united-arab-emirates/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A87BD-5DA5-4B98-BF49-9B2D9B17593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56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http://www.youthpolicy.org/factsheets/country/united-arab-emirates/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A87BD-5DA5-4B98-BF49-9B2D9B175932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560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D2C7D9-06BB-48BA-BBAC-B31EA04FE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6914" y="174171"/>
            <a:ext cx="9521372" cy="111510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E696D64-F21F-4C24-84D5-670A2CCBE7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7943" y="1611086"/>
            <a:ext cx="5341257" cy="455748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1ADAEE9D-BD2C-40CF-8BC3-DBFFFBF20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50286" y="136525"/>
            <a:ext cx="1553029" cy="365125"/>
          </a:xfrm>
        </p:spPr>
        <p:txBody>
          <a:bodyPr/>
          <a:lstStyle/>
          <a:p>
            <a:fld id="{16827B84-47EF-4F88-B2F9-194E114E2566}" type="datetimeFigureOut">
              <a:rPr lang="en-IE" smtClean="0"/>
              <a:t>27/08/2018</a:t>
            </a:fld>
            <a:endParaRPr lang="en-I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9CB6E7D-A1F5-4D65-94EE-4E127B5E9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4913" y="1932214"/>
            <a:ext cx="1995715" cy="14967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E8D4E13-DC8A-43D5-A1F0-2342646B0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2551" y="382111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11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FA78F3-7C2C-42CE-8375-DB3E4C098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7B2EC59-5075-4282-A6C6-D48C60C47C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E76F0F0-237D-444D-BCA3-FCCCC8511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27B84-47EF-4F88-B2F9-194E114E2566}" type="datetimeFigureOut">
              <a:rPr lang="en-IE" smtClean="0"/>
              <a:t>27/08/2018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B83C7A-1577-41B3-927E-1753D4926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F6093FD-1550-4069-AAF8-7229A5167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38996-4AAD-46E8-90D0-862ABF06FCF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55042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ED2E784-9615-41DA-8A56-D6542FBADC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3C9B428-1139-4E8E-863C-3E8FBE3B6B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8A56BC-C58C-4044-BE75-D1B9285A9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27B84-47EF-4F88-B2F9-194E114E2566}" type="datetimeFigureOut">
              <a:rPr lang="en-IE" smtClean="0"/>
              <a:t>27/08/2018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46223A-64D2-4B9E-9CEE-1AAF98530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10BFA9B-DE63-497B-B3B4-2EC65168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38996-4AAD-46E8-90D0-862ABF06FCF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19893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0C01CC-5069-4B73-8388-C52F99D26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365125"/>
            <a:ext cx="1169851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B368C8B-7417-4AB8-9280-7A659D7F8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771" y="1825625"/>
            <a:ext cx="11698515" cy="48364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63286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45F27C-AB48-4070-BF04-28A622F9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1D1C424-5C43-4E4E-A109-B1FE92BD3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4885C5-4217-4C1A-8024-7BCCB696E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27B84-47EF-4F88-B2F9-194E114E2566}" type="datetimeFigureOut">
              <a:rPr lang="en-IE" smtClean="0"/>
              <a:t>27/08/2018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9B7C1B-E830-4EDD-B35E-5CE81422D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CF726E-FDFC-4D7D-8CD6-EBD6EC0F4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38996-4AAD-46E8-90D0-862ABF06FCF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0498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E65DE5-0C53-493C-9B6B-F9CA3A939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564503-3A16-4CCD-AC36-4B12C55DD1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1CBE7FF-3F4C-4BF6-8C81-4F8BAB7402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C79361C-1CE5-42DE-A015-62C677864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27B84-47EF-4F88-B2F9-194E114E2566}" type="datetimeFigureOut">
              <a:rPr lang="en-IE" smtClean="0"/>
              <a:t>27/08/2018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7125746-4F93-44E8-9B88-E74DB3FAD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07FAA07-A663-4394-823C-8F493F8BA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38996-4AAD-46E8-90D0-862ABF06FCF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633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B38757-8AE7-4A92-940C-BF33EA9F5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410A78A-ADC2-44A7-9956-C123E0634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BEA7127-5115-4D48-905F-ED769055B9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4A874B1-2197-4D4E-980F-9D2C0B73BE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F7D60C4-ABF0-4C07-B20A-F0E175A6D6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337277E-4710-4225-A383-2EC71EEB3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27B84-47EF-4F88-B2F9-194E114E2566}" type="datetimeFigureOut">
              <a:rPr lang="en-IE" smtClean="0"/>
              <a:t>27/08/2018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F6FE348-AD4A-4909-BB24-A66FFD1D0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EBD5698-E652-43AF-B1CC-09BC4C6D8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38996-4AAD-46E8-90D0-862ABF06FCF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5549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867B59-ED41-4A45-9EDC-E9B855003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A37B798-2F1C-47C6-8BD7-A86495E65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27B84-47EF-4F88-B2F9-194E114E2566}" type="datetimeFigureOut">
              <a:rPr lang="en-IE" smtClean="0"/>
              <a:t>27/08/2018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0734A67-2096-4532-9A03-21C4664C9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C6AD889-B97E-4CBE-9FA3-AD67BBF19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38996-4AAD-46E8-90D0-862ABF06FCF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59772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8FE65B2-6AEB-420C-832E-3E23AC70A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27B84-47EF-4F88-B2F9-194E114E2566}" type="datetimeFigureOut">
              <a:rPr lang="en-IE" smtClean="0"/>
              <a:t>27/08/2018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55D3FA8-2F60-4ECF-BFEE-F89BA55A4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EBDD433-DF41-4E31-AB58-4CBE94050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38996-4AAD-46E8-90D0-862ABF06FCF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62031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14084B-4811-439B-B611-18A5F29BF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BC3DA53-02DA-4F3F-B3EC-E5954733F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FC45067-F9B6-4B7D-A3B3-ACB7462FA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2688B1D-F963-48FA-8EAE-CDE66D034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27B84-47EF-4F88-B2F9-194E114E2566}" type="datetimeFigureOut">
              <a:rPr lang="en-IE" smtClean="0"/>
              <a:t>27/08/2018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2AE3719-66F9-45B3-8F8F-782B3D43F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89084B5-4334-4B60-A737-AE518140E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38996-4AAD-46E8-90D0-862ABF06FCF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21189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BED53F-C7D5-435C-89CB-CD548EBE6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BD163EA-1F8C-4685-9F95-9FADBA3D8E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21477B0-187C-4B96-A809-8047C44690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2259E9F-3B95-4D40-8136-B3F8DEBBC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27B84-47EF-4F88-B2F9-194E114E2566}" type="datetimeFigureOut">
              <a:rPr lang="en-IE" smtClean="0"/>
              <a:t>27/08/2018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2AFCAA7-B117-44E2-8C43-578A7288C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61D10FA-F432-4B21-B710-F2F01D7D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38996-4AAD-46E8-90D0-862ABF06FCF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2989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B809CEF-6839-412E-BB99-BDEC5225A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7A7E6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0B7D95D-DBDA-40FC-AAA4-4AE4AF424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7188200" cy="4351338"/>
          </a:xfrm>
          <a:prstGeom prst="rect">
            <a:avLst/>
          </a:prstGeom>
          <a:solidFill>
            <a:srgbClr val="F7FEA0"/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312E688-D1C8-44E0-BF17-44B302E426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50286" y="136525"/>
            <a:ext cx="15530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6827B84-47EF-4F88-B2F9-194E114E2566}" type="datetimeFigureOut">
              <a:rPr lang="en-IE" smtClean="0"/>
              <a:t>27/08/2018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9161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h3BbLk5UIQ&amp;feature=youtu.b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619C88-2029-488D-987B-160C49A73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8728" y="136525"/>
            <a:ext cx="9521372" cy="1115106"/>
          </a:xfrm>
        </p:spPr>
        <p:txBody>
          <a:bodyPr/>
          <a:lstStyle/>
          <a:p>
            <a:r>
              <a:rPr lang="en-IE" dirty="0" smtClean="0"/>
              <a:t>Human Rights Part 2 </a:t>
            </a:r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4AD5EC3-63AE-48D2-966C-7C0708FF13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IE" dirty="0" smtClean="0"/>
              <a:t>LO:</a:t>
            </a:r>
          </a:p>
          <a:p>
            <a:endParaRPr lang="en-IE" dirty="0" smtClean="0"/>
          </a:p>
          <a:p>
            <a:r>
              <a:rPr lang="en-US" dirty="0"/>
              <a:t>To start to consider which human rights might matter the most to themselves and others living in different places.</a:t>
            </a:r>
          </a:p>
          <a:p>
            <a:endParaRPr lang="en-US" dirty="0"/>
          </a:p>
          <a:p>
            <a:r>
              <a:rPr lang="en-US" dirty="0"/>
              <a:t>To consider what rights children should be entitled to receive.</a:t>
            </a:r>
          </a:p>
          <a:p>
            <a:endParaRPr lang="en-US" dirty="0"/>
          </a:p>
          <a:p>
            <a:r>
              <a:rPr lang="en-US" dirty="0"/>
              <a:t>To appreciate how human rights can apply in a variety of real-life challenging contexts.</a:t>
            </a:r>
          </a:p>
          <a:p>
            <a:endParaRPr lang="en-I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6812-79CE-4D25-BF9B-AA524C8DF77B}" type="datetime3">
              <a:rPr lang="en-IE" smtClean="0"/>
              <a:t>27 August 2018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68559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771" y="365125"/>
            <a:ext cx="11698515" cy="1956044"/>
          </a:xfrm>
        </p:spPr>
        <p:txBody>
          <a:bodyPr>
            <a:normAutofit/>
          </a:bodyPr>
          <a:lstStyle/>
          <a:p>
            <a:r>
              <a:rPr lang="en-US" dirty="0" smtClean="0"/>
              <a:t>Task – Rank the top 5 human rights which are most important to your life. Explain why they are important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81" y="2771334"/>
            <a:ext cx="11699238" cy="3077987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75771" y="2771333"/>
            <a:ext cx="11698515" cy="389072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Part 2: Read the “Life as a Refugee’ document. Which 5 rights are most important to their lives? Is this list similar or different to your own list?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69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Discuss the role of the UN in peacekeeping and conflict prevention and international justice, in support of human rights.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76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37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Task: Watch the video and then complete the gap fill.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www.youtube.com/watch?v=oh3BbLk5UIQ&amp;feature=youtu.be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76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age in my country? (Legal age for these activities…..) Criminal Responsibility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65" y="2948043"/>
            <a:ext cx="2028825" cy="2257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526" y="2448588"/>
            <a:ext cx="5146438" cy="3049088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106427"/>
              </p:ext>
            </p:extLst>
          </p:nvPr>
        </p:nvGraphicFramePr>
        <p:xfrm>
          <a:off x="8509868" y="2244209"/>
          <a:ext cx="3464418" cy="1817784"/>
        </p:xfrm>
        <a:graphic>
          <a:graphicData uri="http://schemas.openxmlformats.org/drawingml/2006/table">
            <a:tbl>
              <a:tblPr firstRow="1" bandRow="1">
                <a:solidFill>
                  <a:srgbClr val="CCCCFF"/>
                </a:solidFill>
                <a:tableStyleId>{00A15C55-8517-42AA-B614-E9B94910E393}</a:tableStyleId>
              </a:tblPr>
              <a:tblGrid>
                <a:gridCol w="1732209"/>
                <a:gridCol w="1732209"/>
              </a:tblGrid>
              <a:tr h="872904"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UK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UAE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</a:tr>
              <a:tr h="872904">
                <a:tc>
                  <a:txBody>
                    <a:bodyPr/>
                    <a:lstStyle/>
                    <a:p>
                      <a:r>
                        <a:rPr lang="en-US" dirty="0" smtClean="0"/>
                        <a:t>10 years old</a:t>
                      </a:r>
                      <a:endParaRPr lang="en-US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 years old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256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age in my country? (Legal age for these activities…..) Buy a pet 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777964"/>
              </p:ext>
            </p:extLst>
          </p:nvPr>
        </p:nvGraphicFramePr>
        <p:xfrm>
          <a:off x="8509868" y="2244209"/>
          <a:ext cx="3464418" cy="1817784"/>
        </p:xfrm>
        <a:graphic>
          <a:graphicData uri="http://schemas.openxmlformats.org/drawingml/2006/table">
            <a:tbl>
              <a:tblPr firstRow="1" bandRow="1">
                <a:solidFill>
                  <a:srgbClr val="CCCCFF"/>
                </a:solidFill>
                <a:tableStyleId>{00A15C55-8517-42AA-B614-E9B94910E393}</a:tableStyleId>
              </a:tblPr>
              <a:tblGrid>
                <a:gridCol w="1732209"/>
                <a:gridCol w="1732209"/>
              </a:tblGrid>
              <a:tr h="872904"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UK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UAE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</a:tr>
              <a:tr h="872904">
                <a:tc>
                  <a:txBody>
                    <a:bodyPr/>
                    <a:lstStyle/>
                    <a:p>
                      <a:r>
                        <a:rPr lang="en-US" dirty="0" smtClean="0"/>
                        <a:t>16 years old</a:t>
                      </a:r>
                      <a:endParaRPr lang="en-US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2005" y="2457372"/>
            <a:ext cx="3167017" cy="237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1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age in my country? (Legal age for these activities…..) Get married with parents permission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65" y="2948043"/>
            <a:ext cx="2028825" cy="2257425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805176"/>
              </p:ext>
            </p:extLst>
          </p:nvPr>
        </p:nvGraphicFramePr>
        <p:xfrm>
          <a:off x="6243186" y="2735635"/>
          <a:ext cx="3464418" cy="2682240"/>
        </p:xfrm>
        <a:graphic>
          <a:graphicData uri="http://schemas.openxmlformats.org/drawingml/2006/table">
            <a:tbl>
              <a:tblPr firstRow="1" bandRow="1">
                <a:solidFill>
                  <a:srgbClr val="CCCCFF"/>
                </a:solidFill>
                <a:tableStyleId>{00A15C55-8517-42AA-B614-E9B94910E393}</a:tableStyleId>
              </a:tblPr>
              <a:tblGrid>
                <a:gridCol w="1732209"/>
                <a:gridCol w="1732209"/>
              </a:tblGrid>
              <a:tr h="872904"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UK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UAE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</a:tr>
              <a:tr h="872904">
                <a:tc>
                  <a:txBody>
                    <a:bodyPr/>
                    <a:lstStyle/>
                    <a:p>
                      <a:r>
                        <a:rPr lang="en-US" dirty="0" smtClean="0"/>
                        <a:t>16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years old</a:t>
                      </a:r>
                      <a:endParaRPr lang="en-US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 years old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r>
                        <a:rPr lang="en-US" baseline="0" dirty="0" smtClean="0"/>
                        <a:t>(Permission needed from a judge to get married before this)</a:t>
                      </a:r>
                      <a:endParaRPr lang="en-US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993" y="2432887"/>
            <a:ext cx="3567761" cy="3489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821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age in my country? (Legal age for these activities…..) Drive a car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65" y="2948043"/>
            <a:ext cx="2028825" cy="2257425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802593"/>
              </p:ext>
            </p:extLst>
          </p:nvPr>
        </p:nvGraphicFramePr>
        <p:xfrm>
          <a:off x="6709892" y="2411634"/>
          <a:ext cx="4349994" cy="2443701"/>
        </p:xfrm>
        <a:graphic>
          <a:graphicData uri="http://schemas.openxmlformats.org/drawingml/2006/table">
            <a:tbl>
              <a:tblPr firstRow="1" bandRow="1">
                <a:solidFill>
                  <a:srgbClr val="CCCCFF"/>
                </a:solidFill>
                <a:tableStyleId>{00A15C55-8517-42AA-B614-E9B94910E393}</a:tableStyleId>
              </a:tblPr>
              <a:tblGrid>
                <a:gridCol w="2174997"/>
                <a:gridCol w="2174997"/>
              </a:tblGrid>
              <a:tr h="1270230"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UK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UAE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</a:tr>
              <a:tr h="1173471"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years old</a:t>
                      </a:r>
                      <a:endParaRPr lang="en-US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 years old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89" y="2215166"/>
            <a:ext cx="3531111" cy="308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633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age in my country? (Legal age for these activities…..) To vote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9565" y="2948043"/>
            <a:ext cx="2028825" cy="2257425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39478"/>
              </p:ext>
            </p:extLst>
          </p:nvPr>
        </p:nvGraphicFramePr>
        <p:xfrm>
          <a:off x="6709892" y="2411634"/>
          <a:ext cx="4349994" cy="2443701"/>
        </p:xfrm>
        <a:graphic>
          <a:graphicData uri="http://schemas.openxmlformats.org/drawingml/2006/table">
            <a:tbl>
              <a:tblPr firstRow="1" bandRow="1">
                <a:solidFill>
                  <a:srgbClr val="CCCCFF"/>
                </a:solidFill>
                <a:tableStyleId>{00A15C55-8517-42AA-B614-E9B94910E393}</a:tableStyleId>
              </a:tblPr>
              <a:tblGrid>
                <a:gridCol w="2174997"/>
                <a:gridCol w="2174997"/>
              </a:tblGrid>
              <a:tr h="1270230"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UK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UAE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</a:tr>
              <a:tr h="1173471">
                <a:tc>
                  <a:txBody>
                    <a:bodyPr/>
                    <a:lstStyle/>
                    <a:p>
                      <a:r>
                        <a:rPr lang="en-US" dirty="0" smtClean="0"/>
                        <a:t>18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years old</a:t>
                      </a:r>
                      <a:endParaRPr lang="en-US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 years old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647" y="2313916"/>
            <a:ext cx="5163486" cy="289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650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age in my country? (Legal age for these activities…..) To smoke shisha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9565" y="2948043"/>
            <a:ext cx="2028825" cy="2257425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928497"/>
              </p:ext>
            </p:extLst>
          </p:nvPr>
        </p:nvGraphicFramePr>
        <p:xfrm>
          <a:off x="6709892" y="2411634"/>
          <a:ext cx="4349994" cy="2443701"/>
        </p:xfrm>
        <a:graphic>
          <a:graphicData uri="http://schemas.openxmlformats.org/drawingml/2006/table">
            <a:tbl>
              <a:tblPr firstRow="1" bandRow="1">
                <a:solidFill>
                  <a:srgbClr val="CCCCFF"/>
                </a:solidFill>
                <a:tableStyleId>{00A15C55-8517-42AA-B614-E9B94910E393}</a:tableStyleId>
              </a:tblPr>
              <a:tblGrid>
                <a:gridCol w="2174997"/>
                <a:gridCol w="2174997"/>
              </a:tblGrid>
              <a:tr h="1270230"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UK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UAE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</a:tr>
              <a:tr h="1173471">
                <a:tc>
                  <a:txBody>
                    <a:bodyPr/>
                    <a:lstStyle/>
                    <a:p>
                      <a:r>
                        <a:rPr lang="en-US" dirty="0" smtClean="0"/>
                        <a:t>18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years old</a:t>
                      </a:r>
                      <a:endParaRPr lang="en-US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 years old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303" y="2378045"/>
            <a:ext cx="3397420" cy="339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6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Think- Pair – Share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 the law have age limits?</a:t>
            </a:r>
          </a:p>
          <a:p>
            <a:r>
              <a:rPr lang="en-US" dirty="0" smtClean="0"/>
              <a:t>Why do these vary from country to country?</a:t>
            </a:r>
          </a:p>
          <a:p>
            <a:r>
              <a:rPr lang="en-US" dirty="0" smtClean="0"/>
              <a:t>Are there any age limits that don’t seem fair or illogical? Can anything be done to change this?</a:t>
            </a:r>
          </a:p>
        </p:txBody>
      </p:sp>
    </p:spTree>
    <p:extLst>
      <p:ext uri="{BB962C8B-B14F-4D97-AF65-F5344CB8AC3E}">
        <p14:creationId xmlns:p14="http://schemas.microsoft.com/office/powerpoint/2010/main" val="415307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mocracy">
  <a:themeElements>
    <a:clrScheme name="Custom 1">
      <a:dk1>
        <a:srgbClr val="1F3864"/>
      </a:dk1>
      <a:lt1>
        <a:sysClr val="window" lastClr="FFFFFF"/>
      </a:lt1>
      <a:dk2>
        <a:srgbClr val="1F3864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Democracy</Template>
  <TotalTime>38117</TotalTime>
  <Words>351</Words>
  <Application>Microsoft Office PowerPoint</Application>
  <PresentationFormat>Widescreen</PresentationFormat>
  <Paragraphs>67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Democracy</vt:lpstr>
      <vt:lpstr>Human Rights Part 2 </vt:lpstr>
      <vt:lpstr>Task: Watch the video and then complete the gap fill. </vt:lpstr>
      <vt:lpstr>What age in my country? (Legal age for these activities…..) Criminal Responsibility </vt:lpstr>
      <vt:lpstr>What age in my country? (Legal age for these activities…..) Buy a pet </vt:lpstr>
      <vt:lpstr>What age in my country? (Legal age for these activities…..) Get married with parents permission</vt:lpstr>
      <vt:lpstr>What age in my country? (Legal age for these activities…..) Drive a car </vt:lpstr>
      <vt:lpstr>What age in my country? (Legal age for these activities…..) To vote</vt:lpstr>
      <vt:lpstr>What age in my country? (Legal age for these activities…..) To smoke shisha</vt:lpstr>
      <vt:lpstr>Think- Pair – Share </vt:lpstr>
      <vt:lpstr>Task – Rank the top 5 human rights which are most important to your life. Explain why they are important </vt:lpstr>
      <vt:lpstr>Homework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Energy</dc:title>
  <dc:creator>AOIFE F</dc:creator>
  <cp:lastModifiedBy>BBS-26</cp:lastModifiedBy>
  <cp:revision>42</cp:revision>
  <dcterms:created xsi:type="dcterms:W3CDTF">2018-05-26T15:36:50Z</dcterms:created>
  <dcterms:modified xsi:type="dcterms:W3CDTF">2018-08-27T15:42:33Z</dcterms:modified>
</cp:coreProperties>
</file>